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22" r:id="rId2"/>
    <p:sldMasterId id="2147483682" r:id="rId3"/>
    <p:sldMasterId id="2147483690" r:id="rId4"/>
    <p:sldMasterId id="2147483698" r:id="rId5"/>
  </p:sldMasterIdLst>
  <p:notesMasterIdLst>
    <p:notesMasterId r:id="rId15"/>
  </p:notesMasterIdLst>
  <p:handoutMasterIdLst>
    <p:handoutMasterId r:id="rId16"/>
  </p:handoutMasterIdLst>
  <p:sldIdLst>
    <p:sldId id="265" r:id="rId6"/>
    <p:sldId id="298" r:id="rId7"/>
    <p:sldId id="302" r:id="rId8"/>
    <p:sldId id="294" r:id="rId9"/>
    <p:sldId id="301" r:id="rId10"/>
    <p:sldId id="307" r:id="rId11"/>
    <p:sldId id="305" r:id="rId12"/>
    <p:sldId id="296" r:id="rId13"/>
    <p:sldId id="295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2DEEF"/>
    <a:srgbClr val="5B9BD5"/>
    <a:srgbClr val="FFC000"/>
    <a:srgbClr val="FFE8CB"/>
    <a:srgbClr val="00FF00"/>
    <a:srgbClr val="66FF66"/>
    <a:srgbClr val="00CC00"/>
    <a:srgbClr val="33CC33"/>
    <a:srgbClr val="02B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82" autoAdjust="0"/>
    <p:restoredTop sz="86738" autoAdjust="0"/>
  </p:normalViewPr>
  <p:slideViewPr>
    <p:cSldViewPr snapToGrid="0">
      <p:cViewPr varScale="1">
        <p:scale>
          <a:sx n="62" d="100"/>
          <a:sy n="62" d="100"/>
        </p:scale>
        <p:origin x="151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3A790-F0E7-4D5D-96D3-50AA714359C3}" type="datetimeFigureOut">
              <a:rPr lang="en-NZ" smtClean="0"/>
              <a:pPr/>
              <a:t>18/01/2022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9DB87-F491-41E2-A2AE-4094EA7C92F5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9103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5C513-E85A-40A7-AFD0-35FEFA73FC32}" type="datetimeFigureOut">
              <a:rPr lang="en-NZ" smtClean="0"/>
              <a:pPr/>
              <a:t>18/01/2022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1F012-6610-44FD-969C-BC6F65B32F53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95602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07CFA-88BE-48B4-AB27-4EDB6644EE8D}" type="slidenum">
              <a:rPr lang="en-NZ" smtClean="0">
                <a:solidFill>
                  <a:prstClr val="black"/>
                </a:solidFill>
              </a:rPr>
              <a:pPr/>
              <a:t>1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31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Our Twitter corpus complements the existing body of written and spoken Māori corpora.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1F012-6610-44FD-969C-BC6F65B32F53}" type="slidenum">
              <a:rPr lang="en-NZ" smtClean="0"/>
              <a:pPr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6761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Rather than reinventing the wheel, we saw an opportunity to combine existing technologies in a new way to produce a relatively high-quality corpus of Māori language tweets.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1F012-6610-44FD-969C-BC6F65B32F53}" type="slidenum">
              <a:rPr lang="en-NZ" smtClean="0"/>
              <a:pPr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9761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200" b="0" i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1F012-6610-44FD-969C-BC6F65B32F53}" type="slidenum">
              <a:rPr lang="en-NZ" smtClean="0"/>
              <a:pPr/>
              <a:t>4</a:t>
            </a:fld>
            <a:endParaRPr lang="en-N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200" b="0" i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1F012-6610-44FD-969C-BC6F65B32F53}" type="slidenum">
              <a:rPr lang="en-NZ" smtClean="0"/>
              <a:pPr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1075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We removed retweets because, for our purposes, we only cared if people had written the tweets themselves; and we didn’t particular want duplicates in the corpus, unless they were very common phrases.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1F012-6610-44FD-969C-BC6F65B32F53}" type="slidenum">
              <a:rPr lang="en-NZ" smtClean="0"/>
              <a:pPr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76407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NZ" dirty="0">
                <a:latin typeface="Candara" panose="020E0502030303020204" pitchFamily="34" charset="0"/>
              </a:rPr>
              <a:t>Examples of tweet-level metadata: timestamp, Māori text (%), favourites, etc. </a:t>
            </a:r>
          </a:p>
          <a:p>
            <a:pPr lvl="2"/>
            <a:r>
              <a:rPr lang="en-NZ" dirty="0">
                <a:latin typeface="Candara" panose="020E0502030303020204" pitchFamily="34" charset="0"/>
              </a:rPr>
              <a:t>Examples of user-level metadata: author, gender, region, followers,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1F012-6610-44FD-969C-BC6F65B32F53}" type="slidenum">
              <a:rPr lang="en-NZ" smtClean="0"/>
              <a:pPr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74083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200" b="0" i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1F012-6610-44FD-969C-BC6F65B32F53}" type="slidenum">
              <a:rPr lang="en-NZ" smtClean="0"/>
              <a:pPr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13259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741978" y="228601"/>
            <a:ext cx="6098437" cy="559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41363" y="838200"/>
            <a:ext cx="6099175" cy="7032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738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80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34247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3139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4631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60499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60499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287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81918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205830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81918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205830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6942" y="0"/>
            <a:ext cx="8392257" cy="91598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2279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02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398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082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22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34247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3139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605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60499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60499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5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034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81918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205830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81918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205830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6942" y="0"/>
            <a:ext cx="8392257" cy="91598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1605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65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958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E4181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30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719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34247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E4181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3139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9822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60499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60499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88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81918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205830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81918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205830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6942" y="0"/>
            <a:ext cx="8392257" cy="91598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9337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509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26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20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34247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3139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458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60499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60499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502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81918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205830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81918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205830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6942" y="0"/>
            <a:ext cx="8392257" cy="91598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133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7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0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7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" y="0"/>
            <a:ext cx="913912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5430" cy="68569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1978" y="228601"/>
            <a:ext cx="6098437" cy="559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7425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6943" y="0"/>
            <a:ext cx="5848350" cy="10023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943" y="146049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231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6943" y="0"/>
            <a:ext cx="6076950" cy="1008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943" y="146049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761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6943" y="0"/>
            <a:ext cx="5848350" cy="10023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943" y="146049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702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6942" y="0"/>
            <a:ext cx="5936273" cy="1008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943" y="146049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551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indigenoustweets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indigenoustweets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github.com/TeHikuMedia/nga-kup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kiwiwords.cms.waikato.ac.nz/rmt_corpu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mailto:dtrye@waikato.ac.nz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166" y="417963"/>
            <a:ext cx="6840164" cy="859970"/>
          </a:xfrm>
        </p:spPr>
        <p:txBody>
          <a:bodyPr anchor="b"/>
          <a:lstStyle/>
          <a:p>
            <a:pPr>
              <a:spcAft>
                <a:spcPts val="2400"/>
              </a:spcAft>
            </a:pPr>
            <a:r>
              <a:rPr lang="en-NZ" sz="3000" dirty="0">
                <a:latin typeface="Candara" pitchFamily="34" charset="0"/>
              </a:rPr>
              <a:t>Developing a Corpus of Māori-Language </a:t>
            </a:r>
            <a:br>
              <a:rPr lang="en-NZ" sz="3000" dirty="0">
                <a:latin typeface="Candara" pitchFamily="34" charset="0"/>
              </a:rPr>
            </a:br>
            <a:r>
              <a:rPr lang="en-NZ" sz="3000" dirty="0">
                <a:latin typeface="Candara" pitchFamily="34" charset="0"/>
              </a:rPr>
              <a:t>Tweets</a:t>
            </a:r>
            <a:endParaRPr lang="en-NZ" sz="3000" i="1" dirty="0">
              <a:latin typeface="Candar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233DEF-9B94-4F77-90CA-8ECE3EA5D9B3}"/>
              </a:ext>
            </a:extLst>
          </p:cNvPr>
          <p:cNvSpPr txBox="1"/>
          <p:nvPr/>
        </p:nvSpPr>
        <p:spPr>
          <a:xfrm>
            <a:off x="3830789" y="1103765"/>
            <a:ext cx="3686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dirty="0">
                <a:solidFill>
                  <a:schemeClr val="bg1"/>
                </a:solidFill>
                <a:latin typeface="Candara" panose="020E0502030303020204" pitchFamily="34" charset="0"/>
              </a:rPr>
              <a:t>David Trye &amp; </a:t>
            </a:r>
            <a:r>
              <a:rPr lang="en-NZ" sz="2200" dirty="0" err="1">
                <a:solidFill>
                  <a:schemeClr val="bg1"/>
                </a:solidFill>
                <a:latin typeface="Candara" panose="020E0502030303020204" pitchFamily="34" charset="0"/>
              </a:rPr>
              <a:t>Te</a:t>
            </a:r>
            <a:r>
              <a:rPr lang="en-NZ" sz="2200" dirty="0">
                <a:solidFill>
                  <a:schemeClr val="bg1"/>
                </a:solidFill>
                <a:latin typeface="Candara" panose="020E0502030303020204" pitchFamily="34" charset="0"/>
              </a:rPr>
              <a:t> Taka Keegan </a:t>
            </a:r>
          </a:p>
        </p:txBody>
      </p:sp>
    </p:spTree>
    <p:extLst>
      <p:ext uri="{BB962C8B-B14F-4D97-AF65-F5344CB8AC3E}">
        <p14:creationId xmlns:p14="http://schemas.microsoft.com/office/powerpoint/2010/main" val="1923670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AB617-DFAC-402F-AEBA-21E22CC14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05" y="1650258"/>
            <a:ext cx="4936875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NZ" sz="2600" dirty="0">
                <a:latin typeface="Candara" panose="020E0502030303020204" pitchFamily="34" charset="0"/>
              </a:rPr>
              <a:t>Social media corpora useful for developing </a:t>
            </a:r>
            <a:r>
              <a:rPr lang="en-NZ" sz="2600" b="1" dirty="0">
                <a:solidFill>
                  <a:srgbClr val="0000FF"/>
                </a:solidFill>
                <a:latin typeface="Candara" panose="020E0502030303020204" pitchFamily="34" charset="0"/>
              </a:rPr>
              <a:t>NLP resources</a:t>
            </a:r>
            <a:br>
              <a:rPr lang="en-NZ" sz="2600" b="1" dirty="0">
                <a:solidFill>
                  <a:srgbClr val="0000FF"/>
                </a:solidFill>
                <a:latin typeface="Candara" panose="020E0502030303020204" pitchFamily="34" charset="0"/>
              </a:rPr>
            </a:br>
            <a:endParaRPr lang="en-NZ" sz="2600" b="1" dirty="0">
              <a:solidFill>
                <a:srgbClr val="0000FF"/>
              </a:solidFill>
              <a:latin typeface="Candara" panose="020E0502030303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NZ" sz="2600" dirty="0">
                <a:latin typeface="Candara" panose="020E0502030303020204" pitchFamily="34" charset="0"/>
              </a:rPr>
              <a:t>Facilitate </a:t>
            </a:r>
            <a:r>
              <a:rPr lang="en-NZ" sz="2600" b="1" dirty="0">
                <a:solidFill>
                  <a:srgbClr val="0000FF"/>
                </a:solidFill>
                <a:latin typeface="Candara" panose="020E0502030303020204" pitchFamily="34" charset="0"/>
              </a:rPr>
              <a:t>linguistic analysis</a:t>
            </a:r>
            <a:r>
              <a:rPr lang="en-NZ" sz="2600" b="1" dirty="0">
                <a:latin typeface="Candara" panose="020E0502030303020204" pitchFamily="34" charset="0"/>
              </a:rPr>
              <a:t> </a:t>
            </a:r>
            <a:r>
              <a:rPr lang="en-NZ" sz="2600" dirty="0">
                <a:latin typeface="Candara" panose="020E0502030303020204" pitchFamily="34" charset="0"/>
              </a:rPr>
              <a:t>of </a:t>
            </a:r>
            <a:r>
              <a:rPr lang="en-NZ" sz="2600" dirty="0" err="1">
                <a:latin typeface="Candara" panose="020E0502030303020204" pitchFamily="34" charset="0"/>
              </a:rPr>
              <a:t>te</a:t>
            </a:r>
            <a:r>
              <a:rPr lang="en-NZ" sz="2600" dirty="0">
                <a:latin typeface="Candara" panose="020E0502030303020204" pitchFamily="34" charset="0"/>
              </a:rPr>
              <a:t> </a:t>
            </a:r>
            <a:r>
              <a:rPr lang="en-NZ" sz="2600" dirty="0" err="1">
                <a:latin typeface="Candara" panose="020E0502030303020204" pitchFamily="34" charset="0"/>
              </a:rPr>
              <a:t>reo</a:t>
            </a:r>
            <a:r>
              <a:rPr lang="en-NZ" sz="2600" dirty="0">
                <a:latin typeface="Candara" panose="020E0502030303020204" pitchFamily="34" charset="0"/>
              </a:rPr>
              <a:t> Māori on social media</a:t>
            </a:r>
            <a:br>
              <a:rPr lang="en-NZ" sz="2600" dirty="0">
                <a:latin typeface="Candara" panose="020E0502030303020204" pitchFamily="34" charset="0"/>
              </a:rPr>
            </a:br>
            <a:endParaRPr lang="en-NZ" sz="2600" dirty="0">
              <a:latin typeface="Candara" panose="020E0502030303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NZ" sz="2600" dirty="0">
                <a:latin typeface="Candara" panose="020E0502030303020204" pitchFamily="34" charset="0"/>
              </a:rPr>
              <a:t>Promote </a:t>
            </a:r>
            <a:r>
              <a:rPr lang="en-NZ" sz="2600" b="1" dirty="0">
                <a:solidFill>
                  <a:srgbClr val="0000FF"/>
                </a:solidFill>
                <a:latin typeface="Candara" panose="020E0502030303020204" pitchFamily="34" charset="0"/>
              </a:rPr>
              <a:t>awareness</a:t>
            </a:r>
            <a:r>
              <a:rPr lang="en-NZ" sz="2600" dirty="0">
                <a:latin typeface="Candara" panose="020E0502030303020204" pitchFamily="34" charset="0"/>
              </a:rPr>
              <a:t> of the growing community of Māori-language tweeters</a:t>
            </a:r>
            <a:endParaRPr lang="en-NZ" dirty="0">
              <a:latin typeface="Candara" panose="020E0502030303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BF7511-55BE-4141-B91D-63BC413D6AB4}"/>
              </a:ext>
            </a:extLst>
          </p:cNvPr>
          <p:cNvSpPr txBox="1">
            <a:spLocks/>
          </p:cNvSpPr>
          <p:nvPr/>
        </p:nvSpPr>
        <p:spPr>
          <a:xfrm>
            <a:off x="563059" y="-94344"/>
            <a:ext cx="5848350" cy="10023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NZ" dirty="0">
                <a:latin typeface="Candara" pitchFamily="34" charset="0"/>
              </a:rPr>
              <a:t>Motivation</a:t>
            </a: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8972D36F-6DF1-4372-BF1C-70A848596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7280" y="2282079"/>
            <a:ext cx="3067219" cy="260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7991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958DF-45E8-4F41-B693-FA89D0009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55" y="-72570"/>
            <a:ext cx="5848350" cy="1002323"/>
          </a:xfrm>
        </p:spPr>
        <p:txBody>
          <a:bodyPr/>
          <a:lstStyle/>
          <a:p>
            <a:r>
              <a:rPr lang="en-NZ" sz="3000" dirty="0">
                <a:latin typeface="Candara" panose="020E0502030303020204" pitchFamily="34" charset="0"/>
              </a:rPr>
              <a:t>Building the RMT Corpus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2AD6C94-0FCC-474F-B2CA-E854D7E37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35" y="2323721"/>
            <a:ext cx="3927523" cy="145794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7B3CA8-4C2B-4ABE-8582-158A180F7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083" y="1473354"/>
            <a:ext cx="7886700" cy="1002323"/>
          </a:xfrm>
        </p:spPr>
        <p:txBody>
          <a:bodyPr>
            <a:normAutofit/>
          </a:bodyPr>
          <a:lstStyle/>
          <a:p>
            <a:r>
              <a:rPr lang="en-NZ" sz="2400" dirty="0">
                <a:latin typeface="Candara" panose="020E0502030303020204" pitchFamily="34" charset="0"/>
              </a:rPr>
              <a:t>Collected </a:t>
            </a:r>
            <a:r>
              <a:rPr lang="en-NZ" sz="2400" b="1" dirty="0">
                <a:solidFill>
                  <a:srgbClr val="0000FF"/>
                </a:solidFill>
                <a:latin typeface="Candara" panose="020E0502030303020204" pitchFamily="34" charset="0"/>
              </a:rPr>
              <a:t>11 million tweets</a:t>
            </a:r>
          </a:p>
        </p:txBody>
      </p:sp>
    </p:spTree>
    <p:extLst>
      <p:ext uri="{BB962C8B-B14F-4D97-AF65-F5344CB8AC3E}">
        <p14:creationId xmlns:p14="http://schemas.microsoft.com/office/powerpoint/2010/main" val="351313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13" y="-58056"/>
            <a:ext cx="5848350" cy="1002323"/>
          </a:xfrm>
        </p:spPr>
        <p:txBody>
          <a:bodyPr/>
          <a:lstStyle/>
          <a:p>
            <a:r>
              <a:rPr lang="en-NZ" dirty="0">
                <a:latin typeface="Candara" pitchFamily="34" charset="0"/>
              </a:rPr>
              <a:t>Indigenous Tweets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004BB0-EEAE-4D36-B267-1ACC1F792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57" y="1266461"/>
            <a:ext cx="7430725" cy="472793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EA7299-A9B3-4820-B4B9-5D5DC7915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235" y="6093133"/>
            <a:ext cx="8239855" cy="9672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2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indigenoustweets.com</a:t>
            </a:r>
            <a:endParaRPr lang="en-NZ" sz="2200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7A6400-F901-4661-AC43-3B1728653BAB}"/>
              </a:ext>
            </a:extLst>
          </p:cNvPr>
          <p:cNvSpPr/>
          <p:nvPr/>
        </p:nvSpPr>
        <p:spPr>
          <a:xfrm>
            <a:off x="458017" y="5229726"/>
            <a:ext cx="7717049" cy="361813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99" y="-101598"/>
            <a:ext cx="5848350" cy="1002323"/>
          </a:xfrm>
        </p:spPr>
        <p:txBody>
          <a:bodyPr/>
          <a:lstStyle/>
          <a:p>
            <a:r>
              <a:rPr lang="en-NZ" dirty="0">
                <a:latin typeface="Candara" pitchFamily="34" charset="0"/>
              </a:rPr>
              <a:t>Top Māori Tweeters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40584C-B9AD-4786-B0C4-5CFCEEF19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60" y="1242834"/>
            <a:ext cx="7378810" cy="469350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811729-E169-4132-AD50-64B93C03D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072" y="6064104"/>
            <a:ext cx="8239855" cy="9672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2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indigenoustweets/mi.com</a:t>
            </a:r>
            <a:endParaRPr lang="en-NZ" sz="2200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C866CF-3D64-45C8-89DA-95AA03EF5085}"/>
              </a:ext>
            </a:extLst>
          </p:cNvPr>
          <p:cNvSpPr/>
          <p:nvPr/>
        </p:nvSpPr>
        <p:spPr>
          <a:xfrm>
            <a:off x="1116264" y="1524000"/>
            <a:ext cx="657726" cy="5454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A87D0A-2646-4BC2-8B05-E6F9F2474C2A}"/>
              </a:ext>
            </a:extLst>
          </p:cNvPr>
          <p:cNvSpPr/>
          <p:nvPr/>
        </p:nvSpPr>
        <p:spPr>
          <a:xfrm>
            <a:off x="1090864" y="2239640"/>
            <a:ext cx="657726" cy="255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073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13890C3-50D3-409C-9763-59F9A1F53A58}"/>
              </a:ext>
            </a:extLst>
          </p:cNvPr>
          <p:cNvSpPr txBox="1">
            <a:spLocks/>
          </p:cNvSpPr>
          <p:nvPr/>
        </p:nvSpPr>
        <p:spPr>
          <a:xfrm>
            <a:off x="583231" y="1369711"/>
            <a:ext cx="7886700" cy="5848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>
                <a:latin typeface="Candara" panose="020E0502030303020204" pitchFamily="34" charset="0"/>
              </a:rPr>
              <a:t>Removed  </a:t>
            </a:r>
            <a:r>
              <a:rPr lang="en-NZ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4,500 tweets </a:t>
            </a:r>
            <a:r>
              <a:rPr lang="en-NZ" sz="2400" dirty="0">
                <a:latin typeface="Candara" panose="020E0502030303020204" pitchFamily="34" charset="0"/>
              </a:rPr>
              <a:t>(0.04%)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7915B79-0623-4A33-98FB-757A758BBFBF}"/>
              </a:ext>
            </a:extLst>
          </p:cNvPr>
          <p:cNvSpPr txBox="1">
            <a:spLocks/>
          </p:cNvSpPr>
          <p:nvPr/>
        </p:nvSpPr>
        <p:spPr>
          <a:xfrm>
            <a:off x="588235" y="1374780"/>
            <a:ext cx="7886700" cy="5848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>
                <a:latin typeface="Candara" panose="020E0502030303020204" pitchFamily="34" charset="0"/>
              </a:rPr>
              <a:t>Removed  </a:t>
            </a:r>
            <a:r>
              <a:rPr lang="en-NZ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9.4 million tweets </a:t>
            </a:r>
            <a:r>
              <a:rPr lang="en-NZ" sz="2400" dirty="0">
                <a:latin typeface="Candara" panose="020E0502030303020204" pitchFamily="34" charset="0"/>
              </a:rPr>
              <a:t>(85%)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1738B7A-3BB6-4690-A5FA-2FC31262E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35" y="1368523"/>
            <a:ext cx="7886700" cy="58487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NZ" sz="2400" dirty="0">
                <a:latin typeface="Candara" panose="020E0502030303020204" pitchFamily="34" charset="0"/>
              </a:rPr>
              <a:t>Removed  </a:t>
            </a:r>
            <a:r>
              <a:rPr lang="en-NZ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1.6 million tweets </a:t>
            </a:r>
            <a:r>
              <a:rPr lang="en-NZ" sz="2400" dirty="0">
                <a:latin typeface="Candara" panose="020E0502030303020204" pitchFamily="34" charset="0"/>
              </a:rPr>
              <a:t>(14%)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9982B97-B517-4445-A3A1-78677861E95A}"/>
              </a:ext>
            </a:extLst>
          </p:cNvPr>
          <p:cNvSpPr txBox="1">
            <a:spLocks/>
          </p:cNvSpPr>
          <p:nvPr/>
        </p:nvSpPr>
        <p:spPr>
          <a:xfrm>
            <a:off x="563055" y="1369711"/>
            <a:ext cx="7886700" cy="5848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>
                <a:latin typeface="Candara" panose="020E0502030303020204" pitchFamily="34" charset="0"/>
              </a:rPr>
              <a:t>Left with </a:t>
            </a:r>
            <a:r>
              <a:rPr lang="en-NZ" sz="2400" b="1" dirty="0">
                <a:solidFill>
                  <a:srgbClr val="0000FF"/>
                </a:solidFill>
                <a:latin typeface="Candara" panose="020E0502030303020204" pitchFamily="34" charset="0"/>
              </a:rPr>
              <a:t>~80,000 </a:t>
            </a:r>
            <a:r>
              <a:rPr lang="en-NZ" sz="2400" b="1" dirty="0" err="1">
                <a:solidFill>
                  <a:srgbClr val="0000FF"/>
                </a:solidFill>
                <a:latin typeface="Candara" panose="020E0502030303020204" pitchFamily="34" charset="0"/>
              </a:rPr>
              <a:t>te</a:t>
            </a:r>
            <a:r>
              <a:rPr lang="en-NZ" sz="2400" b="1" dirty="0">
                <a:solidFill>
                  <a:srgbClr val="0000FF"/>
                </a:solidFill>
                <a:latin typeface="Candara" panose="020E0502030303020204" pitchFamily="34" charset="0"/>
              </a:rPr>
              <a:t> </a:t>
            </a:r>
            <a:r>
              <a:rPr lang="en-NZ" sz="2400" b="1" dirty="0" err="1">
                <a:solidFill>
                  <a:srgbClr val="0000FF"/>
                </a:solidFill>
                <a:latin typeface="Candara" panose="020E0502030303020204" pitchFamily="34" charset="0"/>
              </a:rPr>
              <a:t>reo</a:t>
            </a:r>
            <a:r>
              <a:rPr lang="en-NZ" sz="2400" b="1" dirty="0">
                <a:solidFill>
                  <a:srgbClr val="0000FF"/>
                </a:solidFill>
                <a:latin typeface="Candara" panose="020E0502030303020204" pitchFamily="34" charset="0"/>
              </a:rPr>
              <a:t> Māori tweets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5958DF-45E8-4F41-B693-FA89D0009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55" y="-72570"/>
            <a:ext cx="5848350" cy="1002323"/>
          </a:xfrm>
        </p:spPr>
        <p:txBody>
          <a:bodyPr/>
          <a:lstStyle/>
          <a:p>
            <a:r>
              <a:rPr lang="en-NZ" sz="3000" dirty="0">
                <a:latin typeface="Candara" panose="020E0502030303020204" pitchFamily="34" charset="0"/>
              </a:rPr>
              <a:t>Building the RMT Corpus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2AD6C94-0FCC-474F-B2CA-E854D7E37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35" y="2232272"/>
            <a:ext cx="3927523" cy="14579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309C338-B11D-4A0D-A17F-70C512BE2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095" y="2219128"/>
            <a:ext cx="3937794" cy="17187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F8E1FB-29C7-4DB9-A7C2-633D2BC93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935" y="3776864"/>
            <a:ext cx="3927523" cy="20575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B9D9336-07BD-4D92-B9B4-B89C161D60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8271" y="4033231"/>
            <a:ext cx="3927523" cy="177211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CDAC69F-5D53-4087-A7FA-5427BD6B2204}"/>
              </a:ext>
            </a:extLst>
          </p:cNvPr>
          <p:cNvSpPr txBox="1"/>
          <p:nvPr/>
        </p:nvSpPr>
        <p:spPr>
          <a:xfrm>
            <a:off x="802541" y="6050193"/>
            <a:ext cx="7410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github.com/TeHikuMedia/nga-kupu</a:t>
            </a:r>
            <a:endParaRPr lang="en-NZ" sz="1800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endParaRPr lang="en-NZ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66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0" grpId="0" animBg="1"/>
      <p:bldP spid="10" grpId="1" animBg="1"/>
      <p:bldP spid="26" grpId="0" uiExpand="1" build="p" animBg="1"/>
      <p:bldP spid="26" grpId="1" build="p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B2CC4-D24C-419F-A900-7C208387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69" y="-101598"/>
            <a:ext cx="5848350" cy="1002323"/>
          </a:xfrm>
        </p:spPr>
        <p:txBody>
          <a:bodyPr/>
          <a:lstStyle/>
          <a:p>
            <a:r>
              <a:rPr lang="en-NZ" dirty="0">
                <a:latin typeface="Candara" panose="020E0502030303020204" pitchFamily="34" charset="0"/>
              </a:rPr>
              <a:t>RMT Corpus Summary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3FEF756-3C12-456E-BCED-3CE9011D9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5828215"/>
              </p:ext>
            </p:extLst>
          </p:nvPr>
        </p:nvGraphicFramePr>
        <p:xfrm>
          <a:off x="577569" y="1431473"/>
          <a:ext cx="7956096" cy="47370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78048">
                  <a:extLst>
                    <a:ext uri="{9D8B030D-6E8A-4147-A177-3AD203B41FA5}">
                      <a16:colId xmlns:a16="http://schemas.microsoft.com/office/drawing/2014/main" val="1260234226"/>
                    </a:ext>
                  </a:extLst>
                </a:gridCol>
                <a:gridCol w="3978048">
                  <a:extLst>
                    <a:ext uri="{9D8B030D-6E8A-4147-A177-3AD203B41FA5}">
                      <a16:colId xmlns:a16="http://schemas.microsoft.com/office/drawing/2014/main" val="3325280901"/>
                    </a:ext>
                  </a:extLst>
                </a:gridCol>
              </a:tblGrid>
              <a:tr h="526344">
                <a:tc>
                  <a:txBody>
                    <a:bodyPr/>
                    <a:lstStyle/>
                    <a:p>
                      <a:r>
                        <a:rPr lang="en-NZ" sz="2400" dirty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400" dirty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072138"/>
                  </a:ext>
                </a:extLst>
              </a:tr>
              <a:tr h="526344">
                <a:tc>
                  <a:txBody>
                    <a:bodyPr/>
                    <a:lstStyle/>
                    <a:p>
                      <a:r>
                        <a:rPr lang="en-NZ" sz="22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Number of Tweets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2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79,018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868100"/>
                  </a:ext>
                </a:extLst>
              </a:tr>
              <a:tr h="526344">
                <a:tc>
                  <a:txBody>
                    <a:bodyPr/>
                    <a:lstStyle/>
                    <a:p>
                      <a:r>
                        <a:rPr lang="en-NZ" sz="22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Number of Tokens (Words)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2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1,007,652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359973"/>
                  </a:ext>
                </a:extLst>
              </a:tr>
              <a:tr h="526344">
                <a:tc>
                  <a:txBody>
                    <a:bodyPr/>
                    <a:lstStyle/>
                    <a:p>
                      <a:r>
                        <a:rPr lang="en-NZ" sz="22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Number of Users (Tweeters)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2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2,302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703619"/>
                  </a:ext>
                </a:extLst>
              </a:tr>
              <a:tr h="526344">
                <a:tc>
                  <a:txBody>
                    <a:bodyPr/>
                    <a:lstStyle/>
                    <a:p>
                      <a:r>
                        <a:rPr lang="en-NZ" sz="22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Average Tweet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2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13 words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690788"/>
                  </a:ext>
                </a:extLst>
              </a:tr>
              <a:tr h="526344">
                <a:tc>
                  <a:txBody>
                    <a:bodyPr/>
                    <a:lstStyle/>
                    <a:p>
                      <a:r>
                        <a:rPr lang="en-NZ" sz="22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Average Tweets per 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2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924651"/>
                  </a:ext>
                </a:extLst>
              </a:tr>
              <a:tr h="526344">
                <a:tc>
                  <a:txBody>
                    <a:bodyPr/>
                    <a:lstStyle/>
                    <a:p>
                      <a:r>
                        <a:rPr lang="en-NZ" sz="22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First (Oldest) Tweet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2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25 May, 2007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817133"/>
                  </a:ext>
                </a:extLst>
              </a:tr>
              <a:tr h="526344">
                <a:tc>
                  <a:txBody>
                    <a:bodyPr/>
                    <a:lstStyle/>
                    <a:p>
                      <a:r>
                        <a:rPr lang="en-NZ" sz="22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Last (Most Recent) Tweet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2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11 December,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501605"/>
                  </a:ext>
                </a:extLst>
              </a:tr>
              <a:tr h="526344">
                <a:tc>
                  <a:txBody>
                    <a:bodyPr/>
                    <a:lstStyle/>
                    <a:p>
                      <a:r>
                        <a:rPr lang="en-NZ" sz="22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Time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2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~13.5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30894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79A66D2-8DCB-4EF6-99EA-E6BEEA306477}"/>
              </a:ext>
            </a:extLst>
          </p:cNvPr>
          <p:cNvSpPr txBox="1"/>
          <p:nvPr/>
        </p:nvSpPr>
        <p:spPr>
          <a:xfrm>
            <a:off x="6125760" y="2040235"/>
            <a:ext cx="2307771" cy="193899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NZ" sz="2400" dirty="0">
                <a:latin typeface="Candara" panose="020E0502030303020204" pitchFamily="34" charset="0"/>
              </a:rPr>
              <a:t>Rich in </a:t>
            </a:r>
            <a:r>
              <a:rPr lang="en-NZ" sz="2400" b="1" dirty="0">
                <a:solidFill>
                  <a:srgbClr val="0000FF"/>
                </a:solidFill>
                <a:latin typeface="Candara" panose="020E0502030303020204" pitchFamily="34" charset="0"/>
              </a:rPr>
              <a:t>metadata</a:t>
            </a:r>
            <a:r>
              <a:rPr lang="en-NZ" sz="2400" dirty="0">
                <a:latin typeface="Candara" panose="020E0502030303020204" pitchFamily="34" charset="0"/>
              </a:rPr>
              <a:t> at both the tweet and user </a:t>
            </a:r>
            <a:br>
              <a:rPr lang="en-NZ" sz="2400" dirty="0">
                <a:latin typeface="Candara" panose="020E0502030303020204" pitchFamily="34" charset="0"/>
              </a:rPr>
            </a:br>
            <a:r>
              <a:rPr lang="en-NZ" sz="2400" dirty="0">
                <a:latin typeface="Candara" panose="020E0502030303020204" pitchFamily="34" charset="0"/>
              </a:rPr>
              <a:t>levels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6F3071-28FD-45BA-A6A6-EF41C2A567D4}"/>
              </a:ext>
            </a:extLst>
          </p:cNvPr>
          <p:cNvSpPr txBox="1"/>
          <p:nvPr/>
        </p:nvSpPr>
        <p:spPr>
          <a:xfrm>
            <a:off x="6125028" y="2040235"/>
            <a:ext cx="2307771" cy="193899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sz="2400" dirty="0">
                <a:latin typeface="Candara" panose="020E0502030303020204" pitchFamily="34" charset="0"/>
              </a:rPr>
              <a:t>This represents only a </a:t>
            </a:r>
            <a:r>
              <a:rPr lang="en-NZ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subset</a:t>
            </a:r>
            <a:r>
              <a:rPr lang="en-NZ" sz="2400" dirty="0">
                <a:latin typeface="Candara" panose="020E0502030303020204" pitchFamily="34" charset="0"/>
              </a:rPr>
              <a:t> of Māori tweets from a subset of Māori tweeters</a:t>
            </a:r>
          </a:p>
        </p:txBody>
      </p:sp>
    </p:spTree>
    <p:extLst>
      <p:ext uri="{BB962C8B-B14F-4D97-AF65-F5344CB8AC3E}">
        <p14:creationId xmlns:p14="http://schemas.microsoft.com/office/powerpoint/2010/main" val="84546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99" y="-58056"/>
            <a:ext cx="5848350" cy="1002323"/>
          </a:xfrm>
        </p:spPr>
        <p:txBody>
          <a:bodyPr/>
          <a:lstStyle/>
          <a:p>
            <a:r>
              <a:rPr lang="en-NZ" dirty="0">
                <a:latin typeface="Candara" pitchFamily="34" charset="0"/>
              </a:rPr>
              <a:t>Download the RMT Corpus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8A897C-C51C-4DCA-9FCD-2078A6FCA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08" y="1392418"/>
            <a:ext cx="8239855" cy="967205"/>
          </a:xfrm>
        </p:spPr>
        <p:txBody>
          <a:bodyPr>
            <a:normAutofit/>
          </a:bodyPr>
          <a:lstStyle/>
          <a:p>
            <a:r>
              <a:rPr lang="en-NZ" sz="2100" dirty="0">
                <a:solidFill>
                  <a:srgbClr val="0000FF"/>
                </a:solidFill>
                <a:latin typeface="Candara" pitchFamily="34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kiwiwords.cms.waikato.ac.nz/</a:t>
            </a:r>
            <a:r>
              <a:rPr lang="en-NZ" sz="2100" dirty="0" err="1">
                <a:solidFill>
                  <a:srgbClr val="0000FF"/>
                </a:solidFill>
                <a:latin typeface="Candara" pitchFamily="34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rmt_corpus</a:t>
            </a:r>
            <a:r>
              <a:rPr lang="en-NZ" sz="2100" dirty="0">
                <a:solidFill>
                  <a:srgbClr val="0000FF"/>
                </a:solidFill>
                <a:latin typeface="Candara" pitchFamily="34" charset="0"/>
              </a:rPr>
              <a:t>  </a:t>
            </a:r>
            <a:r>
              <a:rPr lang="en-NZ" sz="1700" dirty="0">
                <a:latin typeface="Candara" pitchFamily="34" charset="0"/>
              </a:rPr>
              <a:t>Search for “kiwi words </a:t>
            </a:r>
            <a:r>
              <a:rPr lang="en-NZ" sz="1700" dirty="0" err="1">
                <a:latin typeface="Candara" pitchFamily="34" charset="0"/>
              </a:rPr>
              <a:t>waikato</a:t>
            </a:r>
            <a:r>
              <a:rPr lang="en-NZ" sz="1700" dirty="0">
                <a:latin typeface="Candara" pitchFamily="34" charset="0"/>
              </a:rPr>
              <a:t>”</a:t>
            </a:r>
          </a:p>
          <a:p>
            <a:r>
              <a:rPr lang="en-NZ" sz="2100" dirty="0">
                <a:latin typeface="Candara" pitchFamily="34" charset="0"/>
              </a:rPr>
              <a:t>Or email: </a:t>
            </a:r>
            <a:r>
              <a:rPr lang="en-NZ" sz="2100" dirty="0">
                <a:solidFill>
                  <a:srgbClr val="0000FF"/>
                </a:solidFill>
                <a:latin typeface="Candara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dtrye@waikato.ac.nz</a:t>
            </a:r>
            <a:endParaRPr lang="en-NZ" sz="2100" dirty="0">
              <a:solidFill>
                <a:srgbClr val="0000FF"/>
              </a:solidFill>
              <a:latin typeface="Candara" pitchFamily="34" charset="0"/>
            </a:endParaRPr>
          </a:p>
          <a:p>
            <a:pPr marL="457200" lvl="1" indent="0">
              <a:buNone/>
            </a:pPr>
            <a:endParaRPr lang="en-NZ" sz="2000" dirty="0">
              <a:latin typeface="Candar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1A0022-BA53-4431-8536-5F5E9A6EA5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b="35498"/>
          <a:stretch/>
        </p:blipFill>
        <p:spPr>
          <a:xfrm>
            <a:off x="521848" y="3165016"/>
            <a:ext cx="8041580" cy="32080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A9C42F4-4025-42F5-BBDA-FB9391E3AF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659" y="2542643"/>
            <a:ext cx="7506748" cy="4858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B3E1FD-DE2C-4802-BD0E-62B6DBDDCA7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1709" t="1544" b="1"/>
          <a:stretch/>
        </p:blipFill>
        <p:spPr>
          <a:xfrm flipH="1">
            <a:off x="8008281" y="2542644"/>
            <a:ext cx="632111" cy="48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0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70C29-8B75-4018-AE16-8488576A4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41" y="-87084"/>
            <a:ext cx="5848350" cy="1002323"/>
          </a:xfrm>
        </p:spPr>
        <p:txBody>
          <a:bodyPr/>
          <a:lstStyle/>
          <a:p>
            <a:r>
              <a:rPr lang="en-NZ" dirty="0">
                <a:latin typeface="Candara" panose="020E0502030303020204" pitchFamily="34" charset="0"/>
              </a:rPr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BDC9D-2E7E-40D2-B3DB-D99E348F6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114" y="1872349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NZ" dirty="0">
                <a:latin typeface="Candara" panose="020E0502030303020204" pitchFamily="34" charset="0"/>
              </a:rPr>
              <a:t>Special thanks to:</a:t>
            </a:r>
          </a:p>
        </p:txBody>
      </p:sp>
      <p:pic>
        <p:nvPicPr>
          <p:cNvPr id="1026" name="Picture 2" descr="Ngā Pae o te Māramatanga - Home | Facebook">
            <a:extLst>
              <a:ext uri="{FF2B5EF4-FFF2-40B4-BE49-F238E27FC236}">
                <a16:creationId xmlns:a16="http://schemas.microsoft.com/office/drawing/2014/main" id="{BA9DDA26-FEAF-4A02-8E8E-AA033343C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9" b="18486"/>
          <a:stretch/>
        </p:blipFill>
        <p:spPr bwMode="auto">
          <a:xfrm>
            <a:off x="2004331" y="2656111"/>
            <a:ext cx="2567669" cy="161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y of Waikato - Wikipedia">
            <a:extLst>
              <a:ext uri="{FF2B5EF4-FFF2-40B4-BE49-F238E27FC236}">
                <a16:creationId xmlns:a16="http://schemas.microsoft.com/office/drawing/2014/main" id="{427642B5-E630-4FA4-8F41-5533A6BFE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053" y="3018511"/>
            <a:ext cx="19907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39EFD480-B504-4BC2-A285-74181A6FA6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382" y="4479602"/>
            <a:ext cx="2889302" cy="10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5094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9883</TotalTime>
  <Words>341</Words>
  <Application>Microsoft Office PowerPoint</Application>
  <PresentationFormat>On-screen Show (4:3)</PresentationFormat>
  <Paragraphs>57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Candara</vt:lpstr>
      <vt:lpstr>1_Custom Design</vt:lpstr>
      <vt:lpstr>6_Office Theme</vt:lpstr>
      <vt:lpstr>2_Office Theme</vt:lpstr>
      <vt:lpstr>5_Office Theme</vt:lpstr>
      <vt:lpstr>4_Office Theme</vt:lpstr>
      <vt:lpstr>Developing a Corpus of Māori-Language  Tweets</vt:lpstr>
      <vt:lpstr>PowerPoint Presentation</vt:lpstr>
      <vt:lpstr>Building the RMT Corpus</vt:lpstr>
      <vt:lpstr>Indigenous Tweets</vt:lpstr>
      <vt:lpstr>Top Māori Tweeters</vt:lpstr>
      <vt:lpstr>Building the RMT Corpus</vt:lpstr>
      <vt:lpstr>RMT Corpus Summary</vt:lpstr>
      <vt:lpstr>Download the RMT Corpus</vt:lpstr>
      <vt:lpstr>Acknowledgements</vt:lpstr>
    </vt:vector>
  </TitlesOfParts>
  <Company>University of Waikato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Libby Cameron</dc:creator>
  <cp:lastModifiedBy>David Trye</cp:lastModifiedBy>
  <cp:revision>320</cp:revision>
  <cp:lastPrinted>2015-03-09T04:14:49Z</cp:lastPrinted>
  <dcterms:created xsi:type="dcterms:W3CDTF">2015-03-09T02:40:29Z</dcterms:created>
  <dcterms:modified xsi:type="dcterms:W3CDTF">2022-01-18T08:05:30Z</dcterms:modified>
</cp:coreProperties>
</file>